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9" r:id="rId3"/>
    <p:sldId id="288" r:id="rId4"/>
    <p:sldId id="265" r:id="rId5"/>
    <p:sldId id="260" r:id="rId6"/>
    <p:sldId id="289" r:id="rId7"/>
    <p:sldId id="290" r:id="rId8"/>
    <p:sldId id="263" r:id="rId9"/>
    <p:sldId id="291" r:id="rId10"/>
    <p:sldId id="292" r:id="rId11"/>
    <p:sldId id="293" r:id="rId12"/>
    <p:sldId id="264" r:id="rId13"/>
    <p:sldId id="273" r:id="rId14"/>
    <p:sldId id="272" r:id="rId15"/>
    <p:sldId id="274" r:id="rId16"/>
    <p:sldId id="278" r:id="rId17"/>
    <p:sldId id="279" r:id="rId18"/>
    <p:sldId id="280" r:id="rId19"/>
    <p:sldId id="277" r:id="rId20"/>
    <p:sldId id="281" r:id="rId21"/>
    <p:sldId id="275" r:id="rId22"/>
    <p:sldId id="276" r:id="rId23"/>
    <p:sldId id="284" r:id="rId24"/>
    <p:sldId id="285" r:id="rId25"/>
    <p:sldId id="286" r:id="rId26"/>
    <p:sldId id="282" r:id="rId27"/>
    <p:sldId id="283" r:id="rId28"/>
    <p:sldId id="287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192">
          <p15:clr>
            <a:srgbClr val="A4A3A4"/>
          </p15:clr>
        </p15:guide>
        <p15:guide id="3" orient="horz" pos="96">
          <p15:clr>
            <a:srgbClr val="A4A3A4"/>
          </p15:clr>
        </p15:guide>
        <p15:guide id="4">
          <p15:clr>
            <a:srgbClr val="A4A3A4"/>
          </p15:clr>
        </p15:guide>
        <p15:guide id="5" pos="48">
          <p15:clr>
            <a:srgbClr val="A4A3A4"/>
          </p15:clr>
        </p15:guide>
        <p15:guide id="6" pos="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1D0D57"/>
    <a:srgbClr val="003399"/>
    <a:srgbClr val="1B0A98"/>
    <a:srgbClr val="000096"/>
    <a:srgbClr val="0033CC"/>
    <a:srgbClr val="1D1DFF"/>
    <a:srgbClr val="0000FF"/>
    <a:srgbClr val="0000CC"/>
    <a:srgbClr val="000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0" d="100"/>
          <a:sy n="100" d="100"/>
        </p:scale>
        <p:origin x="1662" y="78"/>
      </p:cViewPr>
      <p:guideLst>
        <p:guide orient="horz"/>
        <p:guide orient="horz" pos="192"/>
        <p:guide orient="horz" pos="96"/>
        <p:guide/>
        <p:guide pos="48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tscex.local\dfs\homef\Lori.DeCoste\Projects\Drug%20and%20Alcohol\FTA%20Drug%20and%20Alcohol\Conference\2019%20Milwaukee\Presentations\Draft%20Presentations\Redington%20MIS%20Char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Random Drug Positive Rate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*2018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8.6E-3</c:v>
                </c:pt>
                <c:pt idx="1">
                  <c:v>8.8999999999999999E-3</c:v>
                </c:pt>
                <c:pt idx="2">
                  <c:v>8.9999999999999993E-3</c:v>
                </c:pt>
                <c:pt idx="3">
                  <c:v>9.5999999999999992E-3</c:v>
                </c:pt>
                <c:pt idx="4">
                  <c:v>1.06E-2</c:v>
                </c:pt>
                <c:pt idx="5">
                  <c:v>1.2E-2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38070552"/>
        <c:axId val="238070160"/>
      </c:barChart>
      <c:catAx>
        <c:axId val="238070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070160"/>
        <c:crosses val="autoZero"/>
        <c:auto val="1"/>
        <c:lblAlgn val="ctr"/>
        <c:lblOffset val="100"/>
        <c:noMultiLvlLbl val="0"/>
      </c:catAx>
      <c:valAx>
        <c:axId val="23807016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38070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rgbClr val="003399"/>
                </a:solidFill>
              </a:rPr>
              <a:t>THC/MARIJUANA</a:t>
            </a:r>
            <a:r>
              <a:rPr lang="en-US" b="1" baseline="0">
                <a:solidFill>
                  <a:srgbClr val="003399"/>
                </a:solidFill>
              </a:rPr>
              <a:t> VERIFIED POSITIVES</a:t>
            </a:r>
            <a:endParaRPr lang="en-US" b="1">
              <a:solidFill>
                <a:srgbClr val="003399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C00"/>
            </a:solidFill>
            <a:ln>
              <a:solidFill>
                <a:schemeClr val="accent5"/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c:spPr>
          <c:invertIfNegative val="0"/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5"/>
                </a:solidFill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c:spPr>
          </c:dPt>
          <c:dLbls>
            <c:dLbl>
              <c:idx val="6"/>
              <c:layout/>
              <c:tx>
                <c:rich>
                  <a:bodyPr/>
                  <a:lstStyle/>
                  <a:p>
                    <a:fld id="{4DB4EE1E-FF9E-46D2-A1E9-B01B109B4AFE}" type="VALUE">
                      <a:rPr lang="en-US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33CC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2018*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1684</c:v>
                </c:pt>
                <c:pt idx="1">
                  <c:v>2063</c:v>
                </c:pt>
                <c:pt idx="2">
                  <c:v>2348</c:v>
                </c:pt>
                <c:pt idx="3">
                  <c:v>2645</c:v>
                </c:pt>
                <c:pt idx="4">
                  <c:v>2770</c:v>
                </c:pt>
                <c:pt idx="5">
                  <c:v>3244</c:v>
                </c:pt>
                <c:pt idx="6">
                  <c:v>3197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27"/>
        <c:axId val="796965216"/>
        <c:axId val="796965608"/>
      </c:barChart>
      <c:catAx>
        <c:axId val="79696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965608"/>
        <c:crosses val="autoZero"/>
        <c:auto val="1"/>
        <c:lblAlgn val="ctr"/>
        <c:lblOffset val="100"/>
        <c:noMultiLvlLbl val="0"/>
      </c:catAx>
      <c:valAx>
        <c:axId val="796965608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96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0.41517</cdr:x>
      <cdr:y>0.78253</cdr:y>
    </cdr:from>
    <cdr:to>
      <cdr:x>0.52943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22712" y="4104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1B029FD-EBA8-4DBF-9D00-07BA94D71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330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21D395B-0C0E-41A3-B34C-0103D66B7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722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MS PGothic" panose="020B0600070205080204" pitchFamily="34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A6A599C-68B4-46D1-96E0-2E7DBCEE8C93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416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3440804-B78B-42FE-ABAC-81AE858155ED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767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3440804-B78B-42FE-ABAC-81AE858155ED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9920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54A6282-112E-496D-A2CA-5F75DDC98BC1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912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54A6282-112E-496D-A2CA-5F75DDC98BC1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7189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1D395B-0C0E-41A3-B34C-0103D66B767C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553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62E187F-58DB-4C4C-A16A-4182634212BC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69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CED2AB7-4F3B-4657-84E8-F18F5F5ABD1A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719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E479895-EBD5-405B-9C57-3F83102BF1BF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345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B04B9E6-89D3-4E0E-A14D-B08DBF4EFCF9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688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B04B9E6-89D3-4E0E-A14D-B08DBF4EFCF9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16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B04B9E6-89D3-4E0E-A14D-B08DBF4EFCF9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48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3440804-B78B-42FE-ABAC-81AE858155ED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640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3440804-B78B-42FE-ABAC-81AE858155ED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923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GB" altLang="en-US" sz="18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4C35F8-4D62-44ED-8D74-811E1E6D95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574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FA73D-64FE-47FB-B43E-D19F846A3D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23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F16DA-8562-4FEE-AE16-1FCC3BC266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997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A9786-9AAC-482D-A04E-AE039C56CD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178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D14EC-DD51-4F4E-AE49-BA9AF3A3D5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87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700463"/>
          </a:xfrm>
        </p:spPr>
        <p:txBody>
          <a:bodyPr/>
          <a:lstStyle>
            <a:lvl1pPr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 sz="2200"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EDDE9-F5C1-4A7F-A75D-8275BDF9E8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5530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411A8-665B-40BB-A678-25685F2BB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0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2BC0E-AE4C-46BF-A421-C95308E87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56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D7CC1-5D28-4F66-AB82-7559E6581A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96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82740-ED53-4DB5-9EC0-05B64B532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317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187A4-E963-4B6C-AE92-F7CBD8065F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536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DDF58-EEFA-4DEE-8494-521391B3A5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90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F41F6-0C41-47B6-AE9E-FD41F9532D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54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55B74C6-BFB9-48BB-BE03-DA48538A2E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MS PGothic" panose="020B0600070205080204" pitchFamily="34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MS PGothic" panose="020B0600070205080204" pitchFamily="34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MS PGothic" panose="020B0600070205080204" pitchFamily="34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MS PGothic" panose="020B0600070205080204" pitchFamily="34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amis.dot.gov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93"/>
          <p:cNvSpPr txBox="1">
            <a:spLocks noChangeArrowheads="1"/>
          </p:cNvSpPr>
          <p:nvPr/>
        </p:nvSpPr>
        <p:spPr bwMode="auto">
          <a:xfrm>
            <a:off x="297300" y="980728"/>
            <a:ext cx="8534400" cy="5001369"/>
          </a:xfrm>
          <a:prstGeom prst="rect">
            <a:avLst/>
          </a:prstGeom>
          <a:solidFill>
            <a:srgbClr val="003399"/>
          </a:solidFill>
          <a:ln>
            <a:solidFill>
              <a:schemeClr val="bg1">
                <a:lumMod val="90000"/>
              </a:schemeClr>
            </a:solidFill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800" b="1" dirty="0" smtClean="0">
              <a:solidFill>
                <a:srgbClr val="F2FDF7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800" b="1" dirty="0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5"/>
                  </a:outerShdw>
                </a:effectLst>
              </a:rPr>
              <a:t>MIS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5"/>
                  </a:outerShdw>
                </a:effectLst>
              </a:rPr>
              <a:t>Management Information System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000" b="1" dirty="0" smtClean="0">
              <a:ln w="660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5"/>
                </a:outerShdw>
              </a:effectLst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5"/>
                  </a:outerShdw>
                </a:effectLst>
                <a:latin typeface="+mn-lt"/>
              </a:rPr>
              <a:t>2019 FTA Drug &amp; Alcohol Program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5"/>
                  </a:outerShdw>
                </a:effectLst>
                <a:latin typeface="+mn-lt"/>
              </a:rPr>
              <a:t> National Conference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b="1" dirty="0" smtClean="0">
              <a:ln w="660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5"/>
                </a:outerShdw>
              </a:effectLst>
              <a:latin typeface="+mn-lt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 dirty="0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5"/>
                  </a:outerShdw>
                </a:effectLst>
                <a:latin typeface="+mn-lt"/>
              </a:rPr>
              <a:t>Milwaukee, WI</a:t>
            </a:r>
            <a:endParaRPr lang="en-US" altLang="en-US" sz="1400" b="1" dirty="0">
              <a:ln w="660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5"/>
                </a:outerShdw>
              </a:effectLst>
              <a:latin typeface="+mn-lt"/>
            </a:endParaRPr>
          </a:p>
        </p:txBody>
      </p:sp>
      <p:sp>
        <p:nvSpPr>
          <p:cNvPr id="5124" name="Text Box 90"/>
          <p:cNvSpPr txBox="1">
            <a:spLocks noChangeArrowheads="1"/>
          </p:cNvSpPr>
          <p:nvPr/>
        </p:nvSpPr>
        <p:spPr bwMode="auto">
          <a:xfrm>
            <a:off x="-15000" y="6301823"/>
            <a:ext cx="33417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https://damis.dot.gov</a:t>
            </a:r>
            <a:endParaRPr lang="en-US" altLang="en-US" sz="2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700808"/>
          </a:xfrm>
          <a:prstGeom prst="rect">
            <a:avLst/>
          </a:prstGeom>
        </p:spPr>
      </p:pic>
      <p:sp>
        <p:nvSpPr>
          <p:cNvPr id="7" name="Text Box 90"/>
          <p:cNvSpPr txBox="1">
            <a:spLocks noChangeArrowheads="1"/>
          </p:cNvSpPr>
          <p:nvPr/>
        </p:nvSpPr>
        <p:spPr bwMode="auto">
          <a:xfrm>
            <a:off x="6588224" y="6301822"/>
            <a:ext cx="23397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(617) 494-6336</a:t>
            </a:r>
            <a:endParaRPr lang="en-US" altLang="en-US" sz="2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1D0D57"/>
                </a:solidFill>
              </a:rPr>
              <a:t>How to Calculate:</a:t>
            </a:r>
            <a:br>
              <a:rPr lang="en-US" sz="3600" dirty="0">
                <a:solidFill>
                  <a:srgbClr val="1D0D57"/>
                </a:solidFill>
              </a:rPr>
            </a:br>
            <a:r>
              <a:rPr lang="en-US" sz="3600" dirty="0">
                <a:solidFill>
                  <a:srgbClr val="1D0D57"/>
                </a:solidFill>
              </a:rPr>
              <a:t> ”Employees Subject </a:t>
            </a:r>
            <a:r>
              <a:rPr lang="en-US" sz="3600" dirty="0" smtClean="0">
                <a:solidFill>
                  <a:srgbClr val="1D0D57"/>
                </a:solidFill>
              </a:rPr>
              <a:t>to Testing</a:t>
            </a:r>
            <a:r>
              <a:rPr lang="en-US" sz="3600" dirty="0">
                <a:solidFill>
                  <a:srgbClr val="1D0D57"/>
                </a:solidFill>
              </a:rPr>
              <a:t>”</a:t>
            </a:r>
            <a:endParaRPr lang="en-US" sz="3600" dirty="0">
              <a:solidFill>
                <a:srgbClr val="1D0D5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/>
          <a:lstStyle/>
          <a:p>
            <a:r>
              <a:rPr lang="en-US" dirty="0">
                <a:solidFill>
                  <a:srgbClr val="1D0D57"/>
                </a:solidFill>
              </a:rPr>
              <a:t>Average number of FTA-Covered Employees in your Random Testing Pool(s), for each employer, at the time of the Random </a:t>
            </a:r>
            <a:r>
              <a:rPr lang="en-US" dirty="0" smtClean="0">
                <a:solidFill>
                  <a:srgbClr val="1D0D57"/>
                </a:solidFill>
              </a:rPr>
              <a:t>Selection</a:t>
            </a:r>
            <a:endParaRPr lang="en-US" dirty="0">
              <a:solidFill>
                <a:srgbClr val="1D0D57"/>
              </a:solidFill>
            </a:endParaRPr>
          </a:p>
          <a:p>
            <a:r>
              <a:rPr lang="en-US" dirty="0">
                <a:solidFill>
                  <a:srgbClr val="1D0D57"/>
                </a:solidFill>
              </a:rPr>
              <a:t>Example – Using Quarterly Random Selections</a:t>
            </a:r>
          </a:p>
          <a:p>
            <a:pPr lvl="1"/>
            <a:r>
              <a:rPr lang="en-US" dirty="0">
                <a:solidFill>
                  <a:srgbClr val="1D0D57"/>
                </a:solidFill>
              </a:rPr>
              <a:t>1</a:t>
            </a:r>
            <a:r>
              <a:rPr lang="en-US" baseline="30000" dirty="0">
                <a:solidFill>
                  <a:srgbClr val="1D0D57"/>
                </a:solidFill>
              </a:rPr>
              <a:t>st</a:t>
            </a:r>
            <a:r>
              <a:rPr lang="en-US" dirty="0">
                <a:solidFill>
                  <a:srgbClr val="1D0D57"/>
                </a:solidFill>
              </a:rPr>
              <a:t> Quarter = </a:t>
            </a:r>
            <a:r>
              <a:rPr lang="en-US" dirty="0" smtClean="0">
                <a:solidFill>
                  <a:srgbClr val="1D0D57"/>
                </a:solidFill>
              </a:rPr>
              <a:t>56</a:t>
            </a:r>
            <a:endParaRPr lang="en-US" dirty="0">
              <a:solidFill>
                <a:srgbClr val="1D0D57"/>
              </a:solidFill>
            </a:endParaRPr>
          </a:p>
          <a:p>
            <a:pPr lvl="1"/>
            <a:r>
              <a:rPr lang="en-US" dirty="0">
                <a:solidFill>
                  <a:srgbClr val="1D0D57"/>
                </a:solidFill>
              </a:rPr>
              <a:t>2</a:t>
            </a:r>
            <a:r>
              <a:rPr lang="en-US" baseline="30000" dirty="0">
                <a:solidFill>
                  <a:srgbClr val="1D0D57"/>
                </a:solidFill>
              </a:rPr>
              <a:t>nd</a:t>
            </a:r>
            <a:r>
              <a:rPr lang="en-US" dirty="0">
                <a:solidFill>
                  <a:srgbClr val="1D0D57"/>
                </a:solidFill>
              </a:rPr>
              <a:t> Quarter = 61</a:t>
            </a:r>
          </a:p>
          <a:p>
            <a:pPr lvl="1"/>
            <a:r>
              <a:rPr lang="en-US" dirty="0">
                <a:solidFill>
                  <a:srgbClr val="1D0D57"/>
                </a:solidFill>
              </a:rPr>
              <a:t>3</a:t>
            </a:r>
            <a:r>
              <a:rPr lang="en-US" baseline="30000" dirty="0">
                <a:solidFill>
                  <a:srgbClr val="1D0D57"/>
                </a:solidFill>
              </a:rPr>
              <a:t>rd</a:t>
            </a:r>
            <a:r>
              <a:rPr lang="en-US" dirty="0">
                <a:solidFill>
                  <a:srgbClr val="1D0D57"/>
                </a:solidFill>
              </a:rPr>
              <a:t> Quarter = 63</a:t>
            </a:r>
          </a:p>
          <a:p>
            <a:pPr lvl="1"/>
            <a:r>
              <a:rPr lang="en-US" dirty="0">
                <a:solidFill>
                  <a:srgbClr val="1D0D57"/>
                </a:solidFill>
              </a:rPr>
              <a:t>4</a:t>
            </a:r>
            <a:r>
              <a:rPr lang="en-US" baseline="30000" dirty="0">
                <a:solidFill>
                  <a:srgbClr val="1D0D57"/>
                </a:solidFill>
              </a:rPr>
              <a:t>th</a:t>
            </a:r>
            <a:r>
              <a:rPr lang="en-US" dirty="0">
                <a:solidFill>
                  <a:srgbClr val="1D0D57"/>
                </a:solidFill>
              </a:rPr>
              <a:t> Quarter = 60</a:t>
            </a:r>
          </a:p>
          <a:p>
            <a:pPr lvl="1"/>
            <a:r>
              <a:rPr lang="en-US" dirty="0">
                <a:solidFill>
                  <a:srgbClr val="1D0D57"/>
                </a:solidFill>
              </a:rPr>
              <a:t>TOTAL = 240 FTA-Covered Employees / 4 Quarters = </a:t>
            </a:r>
            <a:r>
              <a:rPr lang="en-US" b="1" dirty="0">
                <a:solidFill>
                  <a:srgbClr val="1D0D57"/>
                </a:solidFill>
              </a:rPr>
              <a:t>60</a:t>
            </a:r>
          </a:p>
          <a:p>
            <a:pPr lvl="1"/>
            <a:endParaRPr lang="en-US" b="1" dirty="0">
              <a:solidFill>
                <a:srgbClr val="1D0D57"/>
              </a:solidFill>
            </a:endParaRPr>
          </a:p>
          <a:p>
            <a:pPr lvl="1"/>
            <a:r>
              <a:rPr lang="en-US" b="1" dirty="0">
                <a:solidFill>
                  <a:srgbClr val="1D0D57"/>
                </a:solidFill>
              </a:rPr>
              <a:t>60 = “Total Number of Employees in All Categories”</a:t>
            </a:r>
          </a:p>
          <a:p>
            <a:pPr marL="0" indent="0">
              <a:buNone/>
            </a:pPr>
            <a:endParaRPr lang="en-US" b="1" dirty="0">
              <a:solidFill>
                <a:srgbClr val="1D0D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8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1D0D57"/>
                </a:solidFill>
              </a:rPr>
              <a:t>How to Calculate:</a:t>
            </a:r>
            <a:br>
              <a:rPr lang="en-US" sz="3600" smtClean="0">
                <a:solidFill>
                  <a:srgbClr val="1D0D57"/>
                </a:solidFill>
              </a:rPr>
            </a:br>
            <a:r>
              <a:rPr lang="en-US" sz="3600" smtClean="0">
                <a:solidFill>
                  <a:srgbClr val="1D0D57"/>
                </a:solidFill>
              </a:rPr>
              <a:t> ”Employees Subject to Testing” - FAQ</a:t>
            </a:r>
            <a:endParaRPr lang="en-US" sz="3600" dirty="0">
              <a:solidFill>
                <a:srgbClr val="1D0D5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/>
          <a:lstStyle/>
          <a:p>
            <a:endParaRPr lang="en-US" b="1" dirty="0" smtClean="0">
              <a:solidFill>
                <a:srgbClr val="1D0D57"/>
              </a:solidFill>
            </a:endParaRPr>
          </a:p>
          <a:p>
            <a:r>
              <a:rPr lang="en-US" b="1" dirty="0" smtClean="0">
                <a:solidFill>
                  <a:srgbClr val="1D0D57"/>
                </a:solidFill>
              </a:rPr>
              <a:t>What if an employee works across multiple employee categories (e.g., Rev </a:t>
            </a:r>
            <a:r>
              <a:rPr lang="en-US" b="1" dirty="0" err="1" smtClean="0">
                <a:solidFill>
                  <a:srgbClr val="1D0D57"/>
                </a:solidFill>
              </a:rPr>
              <a:t>Veh</a:t>
            </a:r>
            <a:r>
              <a:rPr lang="en-US" b="1" dirty="0" smtClean="0">
                <a:solidFill>
                  <a:srgbClr val="1D0D57"/>
                </a:solidFill>
              </a:rPr>
              <a:t> Op &amp; Rev </a:t>
            </a:r>
            <a:r>
              <a:rPr lang="en-US" b="1" dirty="0" err="1" smtClean="0">
                <a:solidFill>
                  <a:srgbClr val="1D0D57"/>
                </a:solidFill>
              </a:rPr>
              <a:t>Veh</a:t>
            </a:r>
            <a:r>
              <a:rPr lang="en-US" b="1" dirty="0" smtClean="0">
                <a:solidFill>
                  <a:srgbClr val="1D0D57"/>
                </a:solidFill>
              </a:rPr>
              <a:t> </a:t>
            </a:r>
            <a:r>
              <a:rPr lang="en-US" b="1" dirty="0" err="1" smtClean="0">
                <a:solidFill>
                  <a:srgbClr val="1D0D57"/>
                </a:solidFill>
              </a:rPr>
              <a:t>Cntrl</a:t>
            </a:r>
            <a:r>
              <a:rPr lang="en-US" b="1" dirty="0" smtClean="0">
                <a:solidFill>
                  <a:srgbClr val="1D0D57"/>
                </a:solidFill>
              </a:rPr>
              <a:t>/</a:t>
            </a:r>
            <a:r>
              <a:rPr lang="en-US" b="1" dirty="0" err="1" smtClean="0">
                <a:solidFill>
                  <a:srgbClr val="1D0D57"/>
                </a:solidFill>
              </a:rPr>
              <a:t>Dsptch</a:t>
            </a:r>
            <a:r>
              <a:rPr lang="en-US" b="1" dirty="0" smtClean="0">
                <a:solidFill>
                  <a:srgbClr val="1D0D57"/>
                </a:solidFill>
              </a:rPr>
              <a:t>)?</a:t>
            </a:r>
          </a:p>
          <a:p>
            <a:pPr lvl="1"/>
            <a:r>
              <a:rPr lang="en-US" sz="2000" dirty="0" smtClean="0">
                <a:solidFill>
                  <a:srgbClr val="1D0D57"/>
                </a:solidFill>
              </a:rPr>
              <a:t>Report that employee in only one employee category – the category in which they worked the most hours for that CY.</a:t>
            </a:r>
          </a:p>
          <a:p>
            <a:pPr marL="449262" lvl="1" indent="0">
              <a:buNone/>
            </a:pPr>
            <a:endParaRPr lang="en-US" sz="900" dirty="0" smtClean="0">
              <a:solidFill>
                <a:srgbClr val="1D0D57"/>
              </a:solidFill>
            </a:endParaRPr>
          </a:p>
          <a:p>
            <a:r>
              <a:rPr lang="en-US" b="1" dirty="0" smtClean="0">
                <a:solidFill>
                  <a:srgbClr val="1D0D57"/>
                </a:solidFill>
              </a:rPr>
              <a:t>What if an employee is part-time?</a:t>
            </a:r>
          </a:p>
          <a:p>
            <a:pPr lvl="1"/>
            <a:r>
              <a:rPr lang="en-US" sz="2000" dirty="0" smtClean="0">
                <a:solidFill>
                  <a:srgbClr val="1D0D57"/>
                </a:solidFill>
              </a:rPr>
              <a:t>A PT and FT employee are both counted as ‘1’ employee</a:t>
            </a:r>
            <a:r>
              <a:rPr lang="en-US" sz="2000" b="1" dirty="0" smtClean="0">
                <a:solidFill>
                  <a:srgbClr val="1D0D57"/>
                </a:solidFill>
              </a:rPr>
              <a:t>.</a:t>
            </a:r>
          </a:p>
          <a:p>
            <a:pPr marL="0" indent="0">
              <a:buNone/>
            </a:pPr>
            <a:endParaRPr lang="en-US" b="1" dirty="0">
              <a:solidFill>
                <a:srgbClr val="1D0D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65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Rules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Report What Happened</a:t>
            </a:r>
          </a:p>
          <a:p>
            <a:pPr lvl="1"/>
            <a:r>
              <a:rPr lang="en-US" dirty="0" smtClean="0"/>
              <a:t>If a DOT/FTA was performed, even if it should not have been performed…report it on MIS. (</a:t>
            </a:r>
            <a:r>
              <a:rPr lang="en-US" dirty="0"/>
              <a:t>U</a:t>
            </a:r>
            <a:r>
              <a:rPr lang="en-US" dirty="0" smtClean="0"/>
              <a:t>nless it was downgraded.)</a:t>
            </a:r>
          </a:p>
          <a:p>
            <a:endParaRPr lang="en-US" dirty="0" smtClean="0"/>
          </a:p>
          <a:p>
            <a:r>
              <a:rPr lang="en-US" dirty="0" smtClean="0"/>
              <a:t>Report the Final Result</a:t>
            </a:r>
          </a:p>
          <a:p>
            <a:endParaRPr lang="en-US" dirty="0" smtClean="0"/>
          </a:p>
          <a:p>
            <a:r>
              <a:rPr lang="en-US" dirty="0" smtClean="0"/>
              <a:t>Do Not Double Report</a:t>
            </a:r>
          </a:p>
          <a:p>
            <a:pPr lvl="1"/>
            <a:r>
              <a:rPr lang="en-US" dirty="0" smtClean="0"/>
              <a:t>Do not report same test result on multiple MIS submissions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4" y="188640"/>
            <a:ext cx="8229600" cy="1143000"/>
          </a:xfrm>
        </p:spPr>
        <p:txBody>
          <a:bodyPr/>
          <a:lstStyle/>
          <a:p>
            <a:r>
              <a:rPr lang="en-US" dirty="0" smtClean="0"/>
              <a:t>How to Compile Data for 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00015"/>
            <a:ext cx="8229600" cy="4631705"/>
          </a:xfrm>
        </p:spPr>
        <p:txBody>
          <a:bodyPr/>
          <a:lstStyle/>
          <a:p>
            <a:r>
              <a:rPr lang="en-US" sz="2800" dirty="0" smtClean="0"/>
              <a:t>655.72(c) states: “Each </a:t>
            </a:r>
            <a:r>
              <a:rPr lang="en-US" sz="2800" dirty="0"/>
              <a:t>recipient shall be responsible for ensuring the accuracy and timeliness of each report submitted by an employer, contractor, consortium or joint enterprise or by a third party service provider acting on the recipient's or employer's behalf. </a:t>
            </a:r>
            <a:r>
              <a:rPr lang="en-US" sz="2800" dirty="0" smtClean="0"/>
              <a:t>”</a:t>
            </a:r>
            <a:endParaRPr lang="en-US" sz="2800" dirty="0"/>
          </a:p>
          <a:p>
            <a:endParaRPr lang="en-US" sz="800" dirty="0" smtClean="0"/>
          </a:p>
          <a:p>
            <a:r>
              <a:rPr lang="en-US" dirty="0" smtClean="0"/>
              <a:t>Do not use semi-annual lab report</a:t>
            </a:r>
          </a:p>
          <a:p>
            <a:pPr lvl="1"/>
            <a:r>
              <a:rPr lang="en-US" sz="2400" dirty="0" smtClean="0"/>
              <a:t>Does not include verified (by MRO) </a:t>
            </a:r>
            <a:r>
              <a:rPr lang="en-US" sz="2400" dirty="0" smtClean="0"/>
              <a:t>results</a:t>
            </a:r>
            <a:endParaRPr lang="en-US" sz="2400" dirty="0" smtClean="0"/>
          </a:p>
          <a:p>
            <a:r>
              <a:rPr lang="en-US" dirty="0" smtClean="0"/>
              <a:t>Suggested:</a:t>
            </a:r>
          </a:p>
          <a:p>
            <a:pPr lvl="1"/>
            <a:r>
              <a:rPr lang="en-US" dirty="0" smtClean="0"/>
              <a:t>Count up CCFs and ATFs</a:t>
            </a:r>
          </a:p>
          <a:p>
            <a:pPr lvl="1"/>
            <a:r>
              <a:rPr lang="en-US" dirty="0" smtClean="0"/>
              <a:t>Whatever method “ensures accuracy”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70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12962"/>
            <a:ext cx="9144000" cy="46085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63688" y="235156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1D0D57"/>
                </a:solidFill>
                <a:hlinkClick r:id="rId4"/>
              </a:rPr>
              <a:t>https://DAMIS.DOT.GOV</a:t>
            </a:r>
            <a:endParaRPr lang="en-US" sz="3600" b="1" dirty="0" smtClean="0">
              <a:solidFill>
                <a:srgbClr val="1D0D57"/>
              </a:solidFill>
            </a:endParaRPr>
          </a:p>
          <a:p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58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 DATA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8637142"/>
              </p:ext>
            </p:extLst>
          </p:nvPr>
        </p:nvGraphicFramePr>
        <p:xfrm>
          <a:off x="457200" y="1608475"/>
          <a:ext cx="8003232" cy="429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56176" y="600400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Partial data (90%)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2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998" y="1438056"/>
            <a:ext cx="8344004" cy="501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88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415" y="638159"/>
            <a:ext cx="8503171" cy="558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75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6631"/>
            <a:ext cx="5040560" cy="33087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8302" y="3501008"/>
            <a:ext cx="5440745" cy="327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49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40" y="116632"/>
            <a:ext cx="8229600" cy="1143000"/>
          </a:xfrm>
        </p:spPr>
        <p:txBody>
          <a:bodyPr/>
          <a:lstStyle/>
          <a:p>
            <a:r>
              <a:rPr lang="en-US" dirty="0" smtClean="0"/>
              <a:t>MIS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12" y="1259632"/>
            <a:ext cx="8913375" cy="533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70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68" y="947713"/>
            <a:ext cx="8669263" cy="4962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54" y="620688"/>
            <a:ext cx="8954842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96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296015"/>
              </p:ext>
            </p:extLst>
          </p:nvPr>
        </p:nvGraphicFramePr>
        <p:xfrm>
          <a:off x="570384" y="1417638"/>
          <a:ext cx="8003232" cy="5107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MIS DATA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68344" y="359162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92%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dirty="0" smtClean="0"/>
              <a:t>MIS DATA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670" y="1412776"/>
            <a:ext cx="8026660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62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67" y="764704"/>
            <a:ext cx="8865267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7584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87155"/>
            <a:ext cx="8800906" cy="528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1574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168" y="692696"/>
            <a:ext cx="8625665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0140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4" y="908720"/>
            <a:ext cx="8903353" cy="5351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84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41" y="812774"/>
            <a:ext cx="8705319" cy="523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45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970204"/>
              </p:ext>
            </p:extLst>
          </p:nvPr>
        </p:nvGraphicFramePr>
        <p:xfrm>
          <a:off x="647564" y="1484784"/>
          <a:ext cx="7776863" cy="4968554"/>
        </p:xfrm>
        <a:graphic>
          <a:graphicData uri="http://schemas.openxmlformats.org/drawingml/2006/table">
            <a:tbl>
              <a:tblPr/>
              <a:tblGrid>
                <a:gridCol w="1582660"/>
                <a:gridCol w="1909728"/>
                <a:gridCol w="2619954"/>
                <a:gridCol w="1664521"/>
              </a:tblGrid>
              <a:tr h="17374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SCREENING TEST RESULTS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CONFIRMATION TEST RESULTS 0.04 OR GREATER + REFUSALS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VIOLATION RATE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646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16,781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0.060%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646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19,506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0.103%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646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19,101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0.094%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646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18,202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0.165%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646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18,861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0.249%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1600" y="6206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PRE-EMPLOYMENT ALCOHOL TEST RESULTS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9350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Regulations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FTA – </a:t>
            </a:r>
            <a:r>
              <a:rPr lang="en-US" u="sng" dirty="0"/>
              <a:t>49 CFR Part 655.72</a:t>
            </a:r>
          </a:p>
          <a:p>
            <a:pPr marL="457200" lvl="1" indent="0">
              <a:buNone/>
            </a:pPr>
            <a:r>
              <a:rPr lang="en-US" dirty="0"/>
              <a:t>Annually “prepare and maintain” summary of results of testing program</a:t>
            </a:r>
          </a:p>
          <a:p>
            <a:pPr marL="457200" lvl="1" indent="0">
              <a:buNone/>
            </a:pPr>
            <a:r>
              <a:rPr lang="en-US" dirty="0"/>
              <a:t>Submit “when requested” – March 15th</a:t>
            </a:r>
          </a:p>
          <a:p>
            <a:pPr marL="457200" lvl="1" indent="0">
              <a:buNone/>
            </a:pPr>
            <a:r>
              <a:rPr lang="en-US" dirty="0"/>
              <a:t>Each recipient of FTA funding</a:t>
            </a:r>
          </a:p>
          <a:p>
            <a:pPr marL="914400" lvl="2" indent="0">
              <a:buNone/>
            </a:pPr>
            <a:r>
              <a:rPr lang="en-US" sz="2200" dirty="0"/>
              <a:t>“Each recipient must be responsible and ensure accuracy and timeliness of each report submitted by an employer, contractor, consortium, joint enterprise or third party service provider”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dirty="0"/>
              <a:t>DOT / ODAPC – </a:t>
            </a:r>
            <a:r>
              <a:rPr lang="en-US" u="sng" dirty="0"/>
              <a:t>49 CFR Part 40.26</a:t>
            </a:r>
          </a:p>
          <a:p>
            <a:pPr marL="457200" lvl="1" indent="0">
              <a:buNone/>
            </a:pPr>
            <a:r>
              <a:rPr lang="en-US" dirty="0"/>
              <a:t>Use form in Appendix H of Part 40</a:t>
            </a:r>
          </a:p>
          <a:p>
            <a:pPr marL="457200" lvl="1" indent="0">
              <a:buNone/>
            </a:pPr>
            <a:r>
              <a:rPr lang="en-US" dirty="0"/>
              <a:t>Report according to rule requirements of DOT agency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70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137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Notification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39266" y="1344149"/>
            <a:ext cx="8229600" cy="37004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Letter – Late December to All FTA Grantees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Submissions due by March 15th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Usernames and Password – http://DAMIS.DOT.GOV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Instructions on “How to Report”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2306" r="1772"/>
          <a:stretch/>
        </p:blipFill>
        <p:spPr>
          <a:xfrm>
            <a:off x="683568" y="3480613"/>
            <a:ext cx="3537958" cy="27894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4" y="3480613"/>
            <a:ext cx="3475372" cy="27894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08004" y="4875335"/>
            <a:ext cx="593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MIS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40740" y="4976087"/>
            <a:ext cx="5501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17638"/>
            <a:ext cx="8363272" cy="3700463"/>
          </a:xfrm>
        </p:spPr>
        <p:txBody>
          <a:bodyPr/>
          <a:lstStyle/>
          <a:p>
            <a:r>
              <a:rPr lang="en-US" dirty="0" smtClean="0"/>
              <a:t>For what period do I report my testing results?</a:t>
            </a:r>
          </a:p>
          <a:p>
            <a:pPr lvl="1"/>
            <a:r>
              <a:rPr lang="en-US" dirty="0" smtClean="0"/>
              <a:t>The Previous Calendar Year (1/1 – 12/31).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Does my username and password ever change?</a:t>
            </a:r>
          </a:p>
          <a:p>
            <a:pPr lvl="1"/>
            <a:r>
              <a:rPr lang="en-US" dirty="0" smtClean="0"/>
              <a:t>YES – It changes each reporting year (calendar year…1/1).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do my contractors/subrecipients get their  usernames &amp; passwords?</a:t>
            </a:r>
          </a:p>
          <a:p>
            <a:pPr lvl="1"/>
            <a:r>
              <a:rPr lang="en-US" dirty="0" smtClean="0"/>
              <a:t>The grantee is responsible for distributing them.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Do I report all drug and alcohol test results?</a:t>
            </a:r>
          </a:p>
          <a:p>
            <a:pPr lvl="1"/>
            <a:r>
              <a:rPr lang="en-US" dirty="0"/>
              <a:t>Not </a:t>
            </a:r>
            <a:r>
              <a:rPr lang="en-US" dirty="0" smtClean="0"/>
              <a:t>necessarily.</a:t>
            </a:r>
            <a:endParaRPr lang="en-US" dirty="0"/>
          </a:p>
          <a:p>
            <a:pPr lvl="2"/>
            <a:r>
              <a:rPr lang="en-US" dirty="0"/>
              <a:t>Do not report non-DOT </a:t>
            </a:r>
            <a:r>
              <a:rPr lang="en-US" dirty="0" smtClean="0"/>
              <a:t>results.</a:t>
            </a:r>
            <a:endParaRPr lang="en-US" dirty="0"/>
          </a:p>
          <a:p>
            <a:pPr lvl="2"/>
            <a:r>
              <a:rPr lang="en-US" dirty="0"/>
              <a:t>Do not report non-FTA </a:t>
            </a:r>
            <a:r>
              <a:rPr lang="en-US" dirty="0" smtClean="0"/>
              <a:t>results.</a:t>
            </a:r>
            <a:endParaRPr lang="en-US" dirty="0"/>
          </a:p>
          <a:p>
            <a:pPr lvl="1"/>
            <a:endParaRPr lang="en-US" sz="800" dirty="0"/>
          </a:p>
          <a:p>
            <a:r>
              <a:rPr lang="en-US" b="1" dirty="0"/>
              <a:t>I have my FTA-covered contractors in the random pool with my FTA-covered employees, can I report “the pool</a:t>
            </a:r>
            <a:r>
              <a:rPr lang="en-US" b="1" dirty="0" smtClean="0"/>
              <a:t>”?</a:t>
            </a:r>
            <a:endParaRPr lang="en-US" b="1" dirty="0"/>
          </a:p>
          <a:p>
            <a:pPr lvl="1"/>
            <a:r>
              <a:rPr lang="en-US" dirty="0"/>
              <a:t>No, each ‘employer’ submits a separate </a:t>
            </a:r>
            <a:r>
              <a:rPr lang="en-US" dirty="0" smtClean="0"/>
              <a:t>MIS.</a:t>
            </a:r>
            <a:endParaRPr lang="en-US" dirty="0"/>
          </a:p>
          <a:p>
            <a:pPr lvl="1"/>
            <a:endParaRPr lang="en-US" sz="800" dirty="0"/>
          </a:p>
          <a:p>
            <a:r>
              <a:rPr lang="en-US" b="1" dirty="0"/>
              <a:t>Do I report pre-employment test results, even if applicant was not hired or never performed a safety-sensitive function?</a:t>
            </a:r>
          </a:p>
          <a:p>
            <a:pPr lvl="1"/>
            <a:r>
              <a:rPr lang="en-US" dirty="0"/>
              <a:t>Yes, report all testing performed under FTA </a:t>
            </a:r>
            <a:r>
              <a:rPr lang="en-US" dirty="0" smtClean="0"/>
              <a:t>authority.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4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 have a CCF that was checked FMCSA but should be FTA, how should that test result be reported?</a:t>
            </a:r>
          </a:p>
          <a:p>
            <a:pPr lvl="1"/>
            <a:r>
              <a:rPr lang="en-US" dirty="0"/>
              <a:t>The CCF should be corrected. </a:t>
            </a:r>
            <a:r>
              <a:rPr lang="en-US" dirty="0" smtClean="0"/>
              <a:t>Report </a:t>
            </a:r>
            <a:r>
              <a:rPr lang="en-US" dirty="0"/>
              <a:t>as marked.</a:t>
            </a:r>
          </a:p>
          <a:p>
            <a:pPr lvl="1"/>
            <a:endParaRPr lang="en-US" sz="800" dirty="0"/>
          </a:p>
          <a:p>
            <a:r>
              <a:rPr lang="en-US" b="1" dirty="0"/>
              <a:t>My contractor began service mid-year, how do I report their </a:t>
            </a:r>
            <a:r>
              <a:rPr lang="en-US" b="1" dirty="0" smtClean="0"/>
              <a:t>data?</a:t>
            </a:r>
            <a:endParaRPr lang="en-US" b="1" dirty="0"/>
          </a:p>
          <a:p>
            <a:pPr lvl="1"/>
            <a:r>
              <a:rPr lang="en-US" dirty="0"/>
              <a:t>There is no place to indicate ‘partial year</a:t>
            </a:r>
            <a:r>
              <a:rPr lang="en-US" dirty="0" smtClean="0"/>
              <a:t>’. Report </a:t>
            </a:r>
            <a:r>
              <a:rPr lang="en-US" dirty="0"/>
              <a:t>results as they are.</a:t>
            </a:r>
          </a:p>
          <a:p>
            <a:pPr lvl="1"/>
            <a:endParaRPr lang="en-US" sz="800" dirty="0"/>
          </a:p>
          <a:p>
            <a:r>
              <a:rPr lang="en-US" b="1" dirty="0"/>
              <a:t>The MRO cancelled a test and required a </a:t>
            </a:r>
            <a:r>
              <a:rPr lang="en-US" b="1" dirty="0" smtClean="0"/>
              <a:t>recollection. What do I report?</a:t>
            </a:r>
            <a:endParaRPr lang="en-US" b="1" dirty="0"/>
          </a:p>
          <a:p>
            <a:pPr lvl="1"/>
            <a:r>
              <a:rPr lang="en-US" dirty="0"/>
              <a:t>Report 1 cancelled </a:t>
            </a:r>
            <a:r>
              <a:rPr lang="en-US" dirty="0" smtClean="0"/>
              <a:t>test and </a:t>
            </a:r>
            <a:r>
              <a:rPr lang="en-US" dirty="0"/>
              <a:t>1 result.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D0D57"/>
                </a:solidFill>
              </a:rPr>
              <a:t>Common Errors</a:t>
            </a:r>
            <a:endParaRPr lang="en-US" dirty="0">
              <a:solidFill>
                <a:srgbClr val="1D0D5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1D0D57"/>
                </a:solidFill>
              </a:rPr>
              <a:t>Did not provide consortium or third party administrator (C/TPA)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700" b="1" dirty="0" smtClean="0">
              <a:solidFill>
                <a:srgbClr val="1D0D57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1D0D57"/>
                </a:solidFill>
              </a:rPr>
              <a:t>Included FMCSA testing results with FTA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700" b="1" dirty="0" smtClean="0">
              <a:solidFill>
                <a:srgbClr val="1D0D57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1D0D57"/>
                </a:solidFill>
              </a:rPr>
              <a:t>Not all covered employers submitted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1D0D57"/>
                </a:solidFill>
              </a:rPr>
              <a:t>Contractors (Maintenance)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1D0D57"/>
                </a:solidFill>
              </a:rPr>
              <a:t>In the same Random Pool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700" b="1" dirty="0" smtClean="0">
              <a:solidFill>
                <a:srgbClr val="1D0D57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700" b="1" dirty="0" smtClean="0">
              <a:solidFill>
                <a:srgbClr val="1D0D57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1D0D57"/>
                </a:solidFill>
              </a:rPr>
              <a:t>Submitted same testing results information multiple times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1D0D57"/>
                </a:solidFill>
              </a:rPr>
              <a:t>Sent to FTA &amp; FMCSA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700" b="1" dirty="0" smtClean="0">
              <a:solidFill>
                <a:srgbClr val="1D0D57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1D0D57"/>
                </a:solidFill>
              </a:rPr>
              <a:t>Submission is late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700" b="1" dirty="0" smtClean="0">
              <a:solidFill>
                <a:srgbClr val="1D0D57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1D0D57"/>
                </a:solidFill>
              </a:rPr>
              <a:t>Combined data for multiple employers on one MIS report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700" b="1" dirty="0" smtClean="0">
              <a:solidFill>
                <a:srgbClr val="1D0D57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1D0D57"/>
                </a:solidFill>
              </a:rPr>
              <a:t>Submitted ‘Contractor’ report as Grantee because Grantee is pass-through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D0D57"/>
                </a:solidFill>
              </a:rPr>
              <a:t>Common Errors</a:t>
            </a:r>
            <a:endParaRPr lang="en-US" dirty="0">
              <a:solidFill>
                <a:srgbClr val="1D0D5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D0D57"/>
                </a:solidFill>
              </a:rPr>
              <a:t>Reported incorrect number of “Employees Subject to Testing”</a:t>
            </a:r>
            <a:endParaRPr lang="en-US" b="1" dirty="0">
              <a:solidFill>
                <a:srgbClr val="1D0D57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924" y="3003829"/>
            <a:ext cx="7160150" cy="24576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924" y="2469904"/>
            <a:ext cx="2390775" cy="381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1560" y="5680148"/>
            <a:ext cx="3873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1D0D57"/>
                </a:solidFill>
              </a:rPr>
              <a:t>  “</a:t>
            </a:r>
            <a:r>
              <a:rPr lang="en-US" b="1" dirty="0">
                <a:solidFill>
                  <a:srgbClr val="1D0D57"/>
                </a:solidFill>
              </a:rPr>
              <a:t>Employees Subject to </a:t>
            </a:r>
            <a:r>
              <a:rPr lang="en-US" b="1" dirty="0" smtClean="0">
                <a:solidFill>
                  <a:srgbClr val="1D0D57"/>
                </a:solidFill>
              </a:rPr>
              <a:t>Testing” </a:t>
            </a:r>
            <a:endParaRPr lang="en-US" b="1" dirty="0">
              <a:solidFill>
                <a:srgbClr val="1D0D57"/>
              </a:solidFill>
            </a:endParaRPr>
          </a:p>
        </p:txBody>
      </p:sp>
      <p:sp>
        <p:nvSpPr>
          <p:cNvPr id="8" name="Not Equal 7"/>
          <p:cNvSpPr/>
          <p:nvPr/>
        </p:nvSpPr>
        <p:spPr>
          <a:xfrm>
            <a:off x="4366352" y="5729479"/>
            <a:ext cx="411295" cy="270670"/>
          </a:xfrm>
          <a:prstGeom prst="mathNotEqua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70343" y="5680148"/>
            <a:ext cx="39164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1D0D57"/>
                </a:solidFill>
              </a:rPr>
              <a:t> </a:t>
            </a:r>
            <a:r>
              <a:rPr lang="en-US" b="1" dirty="0" smtClean="0">
                <a:solidFill>
                  <a:srgbClr val="1D0D57"/>
                </a:solidFill>
              </a:rPr>
              <a:t>Number of Individuals in the Pool</a:t>
            </a:r>
            <a:endParaRPr lang="en-US" dirty="0">
              <a:solidFill>
                <a:srgbClr val="1D0D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99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2">
      <a:dk1>
        <a:srgbClr val="00003E"/>
      </a:dk1>
      <a:lt1>
        <a:sysClr val="window" lastClr="FFFFFF"/>
      </a:lt1>
      <a:dk2>
        <a:srgbClr val="003399"/>
      </a:dk2>
      <a:lt2>
        <a:srgbClr val="C5D8FF"/>
      </a:lt2>
      <a:accent1>
        <a:srgbClr val="5B9BD5"/>
      </a:accent1>
      <a:accent2>
        <a:srgbClr val="CCECFF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2571"/>
      </a:hlink>
      <a:folHlink>
        <a:srgbClr val="0000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6910</TotalTime>
  <Words>811</Words>
  <Application>Microsoft Office PowerPoint</Application>
  <PresentationFormat>On-screen Show (4:3)</PresentationFormat>
  <Paragraphs>162</Paragraphs>
  <Slides>28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MS PGothic</vt:lpstr>
      <vt:lpstr>MS PGothic</vt:lpstr>
      <vt:lpstr>Arial</vt:lpstr>
      <vt:lpstr>Calibri</vt:lpstr>
      <vt:lpstr>Default Design</vt:lpstr>
      <vt:lpstr>PowerPoint Presentation</vt:lpstr>
      <vt:lpstr>PowerPoint Presentation</vt:lpstr>
      <vt:lpstr>Regulations</vt:lpstr>
      <vt:lpstr>Notification</vt:lpstr>
      <vt:lpstr>FAQs</vt:lpstr>
      <vt:lpstr>FAQs</vt:lpstr>
      <vt:lpstr>FAQs</vt:lpstr>
      <vt:lpstr>Common Errors</vt:lpstr>
      <vt:lpstr>Common Errors</vt:lpstr>
      <vt:lpstr>How to Calculate:  ”Employees Subject to Testing”</vt:lpstr>
      <vt:lpstr>How to Calculate:  ”Employees Subject to Testing” - FAQ</vt:lpstr>
      <vt:lpstr>General Rules</vt:lpstr>
      <vt:lpstr>How to Compile Data for MIS</vt:lpstr>
      <vt:lpstr>PowerPoint Presentation</vt:lpstr>
      <vt:lpstr>MIS DATA</vt:lpstr>
      <vt:lpstr>MIS</vt:lpstr>
      <vt:lpstr>PowerPoint Presentation</vt:lpstr>
      <vt:lpstr>PowerPoint Presentation</vt:lpstr>
      <vt:lpstr>MIS</vt:lpstr>
      <vt:lpstr>PowerPoint Presentation</vt:lpstr>
      <vt:lpstr>MIS DATA</vt:lpstr>
      <vt:lpstr>MIS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Presentation Magazine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backgrounds</dc:title>
  <dc:creator>Presentation Magazine</dc:creator>
  <cp:lastModifiedBy>DeCoste, Lori (VOLPE)</cp:lastModifiedBy>
  <cp:revision>216</cp:revision>
  <dcterms:created xsi:type="dcterms:W3CDTF">2008-05-12T14:36:17Z</dcterms:created>
  <dcterms:modified xsi:type="dcterms:W3CDTF">2019-03-28T14:58:20Z</dcterms:modified>
</cp:coreProperties>
</file>